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108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2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4360" y="731520"/>
            <a:ext cx="109728" cy="5303520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" name="Picture 2" descr="park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1200" y="731520"/>
            <a:ext cx="1554480" cy="15544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51560" y="1051560"/>
            <a:ext cx="8046720" cy="1463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400" b="1">
                <a:solidFill>
                  <a:srgbClr val="FFFFFF"/>
                </a:solidFill>
              </a:defRPr>
            </a:pPr>
            <a:r>
              <a:t>School Improvement Plan</a:t>
            </a:r>
          </a:p>
          <a:p>
            <a:pPr>
              <a:defRPr sz="2400">
                <a:solidFill>
                  <a:srgbClr val="CADCE6"/>
                </a:solidFill>
              </a:defRPr>
            </a:pPr>
            <a:r>
              <a:t>Governor Briefing • 2026/27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8992" y="2971800"/>
            <a:ext cx="8869680" cy="1371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A6D8D2"/>
                </a:solidFill>
              </a:defRPr>
            </a:pPr>
            <a:r>
              <a:t>Three connected priorities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51560" y="3657600"/>
            <a:ext cx="2834640" cy="731520"/>
          </a:xfrm>
          <a:prstGeom prst="roundRect">
            <a:avLst/>
          </a:prstGeom>
          <a:solidFill>
            <a:srgbClr val="346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Shared pedagogy &amp; values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206240" y="3657600"/>
            <a:ext cx="2834640" cy="731520"/>
          </a:xfrm>
          <a:prstGeom prst="round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Inclusion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60920" y="3657600"/>
            <a:ext cx="2834640" cy="731520"/>
          </a:xfrm>
          <a:prstGeom prst="roundRect">
            <a:avLst/>
          </a:prstGeom>
          <a:solidFill>
            <a:srgbClr val="DAA5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Behaviour for learning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320040"/>
            <a:ext cx="22860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b="1">
                <a:solidFill>
                  <a:srgbClr val="2B8787"/>
                </a:solidFill>
              </a:defRPr>
            </a:pPr>
            <a:r>
              <a:t>CONTEXT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78992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C3249"/>
                </a:solidFill>
              </a:defRPr>
            </a:pPr>
            <a:r>
              <a:t>Vision and purpose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128016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37D"/>
                </a:solidFill>
              </a:defRPr>
            </a:pPr>
            <a:r>
              <a:t>The SIP translates the September 2026 self-evaluation into three connected improvement priorities.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729984"/>
            <a:ext cx="12191695" cy="128016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park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840" y="228600"/>
            <a:ext cx="502920" cy="50292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40080" y="1828800"/>
            <a:ext cx="3657600" cy="35661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828800"/>
            <a:ext cx="82296" cy="3566160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1993392"/>
            <a:ext cx="32461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Our vision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680" y="2423160"/>
            <a:ext cx="3246120" cy="2834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400">
                <a:solidFill>
                  <a:srgbClr val="2D343A"/>
                </a:solidFill>
              </a:defRPr>
            </a:pPr>
            <a:r>
              <a:t>All children feel valued, included, secure and challenged.</a:t>
            </a:r>
          </a:p>
          <a:p>
            <a:pPr>
              <a:spcAft>
                <a:spcPts val="600"/>
              </a:spcAft>
              <a:defRPr sz="1400">
                <a:solidFill>
                  <a:srgbClr val="2D343A"/>
                </a:solidFill>
              </a:defRPr>
            </a:pPr>
            <a:endParaRPr/>
          </a:p>
          <a:p>
            <a:pPr>
              <a:spcAft>
                <a:spcPts val="600"/>
              </a:spcAft>
              <a:defRPr sz="1400">
                <a:solidFill>
                  <a:srgbClr val="2D343A"/>
                </a:solidFill>
              </a:defRPr>
            </a:pPr>
            <a:r>
              <a:t>Children are at the centre of actions and decisions.</a:t>
            </a:r>
          </a:p>
          <a:p>
            <a:pPr>
              <a:spcAft>
                <a:spcPts val="600"/>
              </a:spcAft>
              <a:defRPr sz="1400">
                <a:solidFill>
                  <a:srgbClr val="2D343A"/>
                </a:solidFill>
              </a:defRPr>
            </a:pPr>
            <a:endParaRPr/>
          </a:p>
          <a:p>
            <a:pPr>
              <a:spcAft>
                <a:spcPts val="600"/>
              </a:spcAft>
              <a:defRPr sz="1400">
                <a:solidFill>
                  <a:srgbClr val="2D343A"/>
                </a:solidFill>
              </a:defRPr>
            </a:pPr>
            <a:r>
              <a:t>Pupils leave as skilled, confident and well-rounded individuals.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526280" y="1828800"/>
            <a:ext cx="3246120" cy="35661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526280" y="1828800"/>
            <a:ext cx="82296" cy="3566160"/>
          </a:xfrm>
          <a:prstGeom prst="rect">
            <a:avLst/>
          </a:prstGeom>
          <a:solidFill>
            <a:srgbClr val="346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54880" y="1993392"/>
            <a:ext cx="2834639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PRIDE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54880" y="2468880"/>
            <a:ext cx="2834639" cy="2788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300">
                <a:solidFill>
                  <a:srgbClr val="2D343A"/>
                </a:solidFill>
              </a:defRPr>
            </a:pPr>
            <a:r>
              <a:t>• Perseverance</a:t>
            </a:r>
          </a:p>
          <a:p>
            <a:pPr>
              <a:spcAft>
                <a:spcPts val="800"/>
              </a:spcAft>
              <a:defRPr sz="1300">
                <a:solidFill>
                  <a:srgbClr val="2D343A"/>
                </a:solidFill>
              </a:defRPr>
            </a:pPr>
            <a:r>
              <a:t>• Responsibility</a:t>
            </a:r>
          </a:p>
          <a:p>
            <a:pPr>
              <a:spcAft>
                <a:spcPts val="800"/>
              </a:spcAft>
              <a:defRPr sz="1300">
                <a:solidFill>
                  <a:srgbClr val="2D343A"/>
                </a:solidFill>
              </a:defRPr>
            </a:pPr>
            <a:r>
              <a:t>• Integrity</a:t>
            </a:r>
          </a:p>
          <a:p>
            <a:pPr>
              <a:spcAft>
                <a:spcPts val="800"/>
              </a:spcAft>
              <a:defRPr sz="1300">
                <a:solidFill>
                  <a:srgbClr val="2D343A"/>
                </a:solidFill>
              </a:defRPr>
            </a:pPr>
            <a:r>
              <a:t>• Dream Big</a:t>
            </a:r>
          </a:p>
          <a:p>
            <a:pPr>
              <a:spcAft>
                <a:spcPts val="800"/>
              </a:spcAft>
              <a:defRPr sz="1300">
                <a:solidFill>
                  <a:srgbClr val="2D343A"/>
                </a:solidFill>
              </a:defRPr>
            </a:pPr>
            <a:r>
              <a:t>• Equity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01000" y="1828800"/>
            <a:ext cx="3520440" cy="35661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01000" y="1828800"/>
            <a:ext cx="82296" cy="3566160"/>
          </a:xfrm>
          <a:prstGeom prst="rect">
            <a:avLst/>
          </a:prstGeom>
          <a:solidFill>
            <a:srgbClr val="DAA5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29600" y="1993392"/>
            <a:ext cx="1696234" cy="3539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rPr lang="en-GB" dirty="0"/>
              <a:t>Monitoring</a:t>
            </a:r>
            <a:r>
              <a:rPr dirty="0"/>
              <a:t> cycle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29600" y="2468880"/>
            <a:ext cx="3108960" cy="2788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300">
                <a:solidFill>
                  <a:srgbClr val="2D343A"/>
                </a:solidFill>
              </a:defRPr>
            </a:pPr>
            <a:r>
              <a:rPr dirty="0"/>
              <a:t>• SLT review: half termly</a:t>
            </a:r>
          </a:p>
          <a:p>
            <a:pPr>
              <a:spcAft>
                <a:spcPts val="800"/>
              </a:spcAft>
              <a:defRPr sz="1300">
                <a:solidFill>
                  <a:srgbClr val="2D343A"/>
                </a:solidFill>
              </a:defRPr>
            </a:pPr>
            <a:r>
              <a:rPr dirty="0"/>
              <a:t>• Governor challenge: termly</a:t>
            </a:r>
          </a:p>
          <a:p>
            <a:pPr>
              <a:spcAft>
                <a:spcPts val="800"/>
              </a:spcAft>
              <a:defRPr sz="1300">
                <a:solidFill>
                  <a:srgbClr val="2D343A"/>
                </a:solidFill>
              </a:defRPr>
            </a:pPr>
            <a:r>
              <a:rPr dirty="0"/>
              <a:t>• RAG against baseline</a:t>
            </a:r>
          </a:p>
          <a:p>
            <a:pPr>
              <a:spcAft>
                <a:spcPts val="800"/>
              </a:spcAft>
              <a:defRPr sz="1300">
                <a:solidFill>
                  <a:srgbClr val="2D343A"/>
                </a:solidFill>
              </a:defRPr>
            </a:pPr>
            <a:r>
              <a:rPr dirty="0"/>
              <a:t>• Record contrary evidence as well as successes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98480" y="6446520"/>
            <a:ext cx="82296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320040"/>
            <a:ext cx="22860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b="1">
                <a:solidFill>
                  <a:srgbClr val="2B8787"/>
                </a:solidFill>
              </a:defRPr>
            </a:pPr>
            <a:r>
              <a:t>STARTING POINT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78992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C3249"/>
                </a:solidFill>
              </a:defRPr>
            </a:pPr>
            <a:r>
              <a:t>Starting position from the SEF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128016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37D"/>
                </a:solidFill>
              </a:defRPr>
            </a:pPr>
            <a:r>
              <a:t>What is working, and where impact needs to become more consistent and demonstrable.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729984"/>
            <a:ext cx="12191695" cy="128016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park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840" y="228600"/>
            <a:ext cx="502920" cy="50292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594360" y="1783080"/>
            <a:ext cx="3657600" cy="416052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94360" y="1783080"/>
            <a:ext cx="82296" cy="4160520"/>
          </a:xfrm>
          <a:prstGeom prst="rect">
            <a:avLst/>
          </a:prstGeom>
          <a:solidFill>
            <a:srgbClr val="346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22960" y="1947672"/>
            <a:ext cx="32461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Teaching &amp; curriculum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" y="2377440"/>
            <a:ext cx="3246120" cy="3429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200">
                <a:solidFill>
                  <a:srgbClr val="2D343A"/>
                </a:solidFill>
              </a:defRPr>
            </a:pPr>
            <a:r>
              <a:t>Working: curriculum sequences, flashbacks and subject vocabulary are in place.</a:t>
            </a:r>
          </a:p>
          <a:p>
            <a:pPr>
              <a:spcAft>
                <a:spcPts val="600"/>
              </a:spcAft>
              <a:defRPr sz="1200">
                <a:solidFill>
                  <a:srgbClr val="2D343A"/>
                </a:solidFill>
              </a:defRPr>
            </a:pPr>
            <a:endParaRPr/>
          </a:p>
          <a:p>
            <a:pPr>
              <a:spcAft>
                <a:spcPts val="600"/>
              </a:spcAft>
              <a:defRPr sz="1200">
                <a:solidFill>
                  <a:srgbClr val="2D343A"/>
                </a:solidFill>
              </a:defRPr>
            </a:pPr>
            <a:r>
              <a:t>Improve/evidence: active participation, cognitive load, visibility of input, challenge, adaptive teaching, TA use and assessment for adapting teaching.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70248" y="1783080"/>
            <a:ext cx="3657600" cy="416052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270248" y="1783080"/>
            <a:ext cx="82296" cy="4160520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498848" y="1947672"/>
            <a:ext cx="32461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Inclusion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98848" y="2377440"/>
            <a:ext cx="3246120" cy="3429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r>
              <a:t>Working: graduated approach developing; nurture and pastoral provision established but early in development.</a:t>
            </a:r>
          </a:p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endParaRPr/>
          </a:p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r>
              <a:t>Context: 27% SEND register; 43.3% disadvantaged (Sept 2026).</a:t>
            </a:r>
          </a:p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endParaRPr/>
          </a:p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r>
              <a:t>Improve/evidence: classroom adaptations, progress from starting points, intervention impact, TA roles and universal offer.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946136" y="1783080"/>
            <a:ext cx="3657600" cy="416052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7946136" y="1783080"/>
            <a:ext cx="82296" cy="4160520"/>
          </a:xfrm>
          <a:prstGeom prst="rect">
            <a:avLst/>
          </a:prstGeom>
          <a:solidFill>
            <a:srgbClr val="DAA5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174736" y="1947672"/>
            <a:ext cx="32461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Behaviour &amp; attitudes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74736" y="2377440"/>
            <a:ext cx="3246120" cy="3429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200">
                <a:solidFill>
                  <a:srgbClr val="2D343A"/>
                </a:solidFill>
              </a:defRPr>
            </a:pPr>
            <a:r>
              <a:t>Working: positive relationships, SEND support plans and nurture impact.</a:t>
            </a:r>
          </a:p>
          <a:p>
            <a:pPr>
              <a:spcAft>
                <a:spcPts val="600"/>
              </a:spcAft>
              <a:defRPr sz="1200">
                <a:solidFill>
                  <a:srgbClr val="2D343A"/>
                </a:solidFill>
              </a:defRPr>
            </a:pPr>
            <a:endParaRPr/>
          </a:p>
          <a:p>
            <a:pPr>
              <a:spcAft>
                <a:spcPts val="600"/>
              </a:spcAft>
              <a:defRPr sz="1200">
                <a:solidFill>
                  <a:srgbClr val="2D343A"/>
                </a:solidFill>
              </a:defRPr>
            </a:pPr>
            <a:r>
              <a:t>Improve/evidence: restorative approach, graduated response, consistent adult responses, low-level disruption, passive participation and learning behaviours.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98480" y="6446520"/>
            <a:ext cx="82296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320040"/>
            <a:ext cx="22860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b="1">
                <a:solidFill>
                  <a:srgbClr val="2B8787"/>
                </a:solidFill>
              </a:defRPr>
            </a:pPr>
            <a:r>
              <a:t>PRIORITIES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78992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C3249"/>
                </a:solidFill>
              </a:defRPr>
            </a:pPr>
            <a:r>
              <a:t>2026/27 improvement priorities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128016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37D"/>
                </a:solidFill>
              </a:defRPr>
            </a:pPr>
            <a:r>
              <a:t>Each priority moves from baseline → consistent practice → sustained pupil impact.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729984"/>
            <a:ext cx="12191695" cy="128016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park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840" y="228600"/>
            <a:ext cx="502920" cy="50292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731520" y="1737360"/>
            <a:ext cx="777240" cy="777240"/>
          </a:xfrm>
          <a:prstGeom prst="ellipse">
            <a:avLst/>
          </a:prstGeom>
          <a:solidFill>
            <a:srgbClr val="346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400" b="1">
                <a:solidFill>
                  <a:srgbClr val="FFFFFF"/>
                </a:solidFill>
              </a:defRPr>
            </a:pPr>
            <a: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737360" y="1645919"/>
            <a:ext cx="9601200" cy="96012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737360" y="1645919"/>
            <a:ext cx="82296" cy="960120"/>
          </a:xfrm>
          <a:prstGeom prst="rect">
            <a:avLst/>
          </a:prstGeom>
          <a:solidFill>
            <a:srgbClr val="346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965960" y="1810511"/>
            <a:ext cx="9189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Shared pedagogy &amp; values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65960" y="2240279"/>
            <a:ext cx="918972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200">
                <a:solidFill>
                  <a:srgbClr val="2D343A"/>
                </a:solidFill>
              </a:defRPr>
            </a:pPr>
            <a:r>
              <a:t>A common teaching approach rooted in PRIDE and PARK so pupils think, participate and achieve.</a:t>
            </a:r>
          </a:p>
        </p:txBody>
      </p:sp>
      <p:sp>
        <p:nvSpPr>
          <p:cNvPr id="12" name="Oval 11"/>
          <p:cNvSpPr/>
          <p:nvPr/>
        </p:nvSpPr>
        <p:spPr>
          <a:xfrm>
            <a:off x="731520" y="3154680"/>
            <a:ext cx="777240" cy="777240"/>
          </a:xfrm>
          <a:prstGeom prst="ellipse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400" b="1">
                <a:solidFill>
                  <a:srgbClr val="FFFFFF"/>
                </a:solidFill>
              </a:defRPr>
            </a:pPr>
            <a:r>
              <a:t>2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737360" y="3063240"/>
            <a:ext cx="9601200" cy="96012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1737360" y="3063240"/>
            <a:ext cx="82296" cy="960120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965960" y="3227832"/>
            <a:ext cx="9189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Inclusion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65960" y="3657600"/>
            <a:ext cx="918972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200">
                <a:solidFill>
                  <a:srgbClr val="2D343A"/>
                </a:solidFill>
              </a:defRPr>
            </a:pPr>
            <a:r>
              <a:t>A clear universal offer and graduated response, visible across lessons and the wider school day.</a:t>
            </a:r>
          </a:p>
        </p:txBody>
      </p:sp>
      <p:sp>
        <p:nvSpPr>
          <p:cNvPr id="17" name="Oval 16"/>
          <p:cNvSpPr/>
          <p:nvPr/>
        </p:nvSpPr>
        <p:spPr>
          <a:xfrm>
            <a:off x="731520" y="4572000"/>
            <a:ext cx="777240" cy="777240"/>
          </a:xfrm>
          <a:prstGeom prst="ellipse">
            <a:avLst/>
          </a:prstGeom>
          <a:solidFill>
            <a:srgbClr val="DAA5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400" b="1">
                <a:solidFill>
                  <a:srgbClr val="FFFFFF"/>
                </a:solidFill>
              </a:defRPr>
            </a:pPr>
            <a:r>
              <a:t>3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737360" y="4480560"/>
            <a:ext cx="9601200" cy="96012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1737360" y="4480560"/>
            <a:ext cx="82296" cy="960120"/>
          </a:xfrm>
          <a:prstGeom prst="rect">
            <a:avLst/>
          </a:prstGeom>
          <a:solidFill>
            <a:srgbClr val="DAA5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1965960" y="4645152"/>
            <a:ext cx="9189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Behaviour for learning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65960" y="5074920"/>
            <a:ext cx="918972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200">
                <a:solidFill>
                  <a:srgbClr val="2D343A"/>
                </a:solidFill>
              </a:defRPr>
            </a:pPr>
            <a:r>
              <a:t>Teachable learning behaviours, predictable adult responses and appropriate adjustments.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98480" y="6446520"/>
            <a:ext cx="82296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320040"/>
            <a:ext cx="22860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b="1">
                <a:solidFill>
                  <a:srgbClr val="2B8787"/>
                </a:solidFill>
              </a:defRPr>
            </a:pPr>
            <a:r>
              <a:t>PRIORITY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78992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C3249"/>
                </a:solidFill>
              </a:defRPr>
            </a:pPr>
            <a:r>
              <a:t>Priority 1 • Shared pedagogy and values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128016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37D"/>
                </a:solidFill>
              </a:defRPr>
            </a:pPr>
            <a:r>
              <a:t>Core priority: establish and embed a common teaching approach/pedagogy rooted in PRIDE and PARK.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729984"/>
            <a:ext cx="12191695" cy="128016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park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840" y="228600"/>
            <a:ext cx="502920" cy="50292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594360" y="1691640"/>
            <a:ext cx="347472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94360" y="1691640"/>
            <a:ext cx="82296" cy="4480560"/>
          </a:xfrm>
          <a:prstGeom prst="rect">
            <a:avLst/>
          </a:prstGeom>
          <a:solidFill>
            <a:srgbClr val="346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22960" y="1856232"/>
            <a:ext cx="3063239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Key actions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" y="2331720"/>
            <a:ext cx="3063239" cy="3703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150">
                <a:solidFill>
                  <a:srgbClr val="2D343A"/>
                </a:solidFill>
              </a:defRPr>
            </a:pPr>
            <a:r>
              <a:t>• One-page teaching “must see” framework</a:t>
            </a:r>
          </a:p>
          <a:p>
            <a:pPr>
              <a:spcAft>
                <a:spcPts val="800"/>
              </a:spcAft>
              <a:defRPr sz="1150">
                <a:solidFill>
                  <a:srgbClr val="2D343A"/>
                </a:solidFill>
              </a:defRPr>
            </a:pPr>
            <a:r>
              <a:t>• Baseline teaching by phase/group</a:t>
            </a:r>
          </a:p>
          <a:p>
            <a:pPr>
              <a:spcAft>
                <a:spcPts val="800"/>
              </a:spcAft>
              <a:defRPr sz="1150">
                <a:solidFill>
                  <a:srgbClr val="2D343A"/>
                </a:solidFill>
              </a:defRPr>
            </a:pPr>
            <a:r>
              <a:t>• Short CPD cycles: model, rehearse, observe, feedback, revisit</a:t>
            </a:r>
          </a:p>
          <a:p>
            <a:pPr>
              <a:spcAft>
                <a:spcPts val="800"/>
              </a:spcAft>
              <a:defRPr sz="1150">
                <a:solidFill>
                  <a:srgbClr val="2D343A"/>
                </a:solidFill>
              </a:defRPr>
            </a:pPr>
            <a:r>
              <a:t>• Assessment expectations that change teaching</a:t>
            </a:r>
          </a:p>
          <a:p>
            <a:pPr>
              <a:spcAft>
                <a:spcPts val="800"/>
              </a:spcAft>
              <a:defRPr sz="1150">
                <a:solidFill>
                  <a:srgbClr val="2D343A"/>
                </a:solidFill>
              </a:defRPr>
            </a:pPr>
            <a:r>
              <a:t>• Monitor speech &amp; language, phonics, handwriting and number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3400" y="1691640"/>
            <a:ext cx="347472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3400" y="1691640"/>
            <a:ext cx="82296" cy="4480560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72000" y="1856232"/>
            <a:ext cx="3063239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By Spring 2027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2000" y="2331720"/>
            <a:ext cx="3063239" cy="3703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250">
                <a:solidFill>
                  <a:srgbClr val="2D343A"/>
                </a:solidFill>
              </a:defRPr>
            </a:pPr>
            <a:r>
              <a:t>• Agreed routines evident in most sampled lessons</a:t>
            </a:r>
          </a:p>
          <a:p>
            <a:pPr>
              <a:spcAft>
                <a:spcPts val="800"/>
              </a:spcAft>
              <a:defRPr sz="1250">
                <a:solidFill>
                  <a:srgbClr val="2D343A"/>
                </a:solidFill>
              </a:defRPr>
            </a:pPr>
            <a:r>
              <a:t>• Checking for understanding adapts explanations/practice</a:t>
            </a:r>
          </a:p>
          <a:p>
            <a:pPr>
              <a:spcAft>
                <a:spcPts val="800"/>
              </a:spcAft>
              <a:defRPr sz="1250">
                <a:solidFill>
                  <a:srgbClr val="2D343A"/>
                </a:solidFill>
              </a:defRPr>
            </a:pPr>
            <a:r>
              <a:t>• Pupil work and interviews show stronger recall and participation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92440" y="1691640"/>
            <a:ext cx="347472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92440" y="1691640"/>
            <a:ext cx="82296" cy="4480560"/>
          </a:xfrm>
          <a:prstGeom prst="rect">
            <a:avLst/>
          </a:prstGeom>
          <a:solidFill>
            <a:srgbClr val="DAA5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321040" y="1856232"/>
            <a:ext cx="3063239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By Summer 2027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21040" y="2331720"/>
            <a:ext cx="3063239" cy="3703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250">
                <a:solidFill>
                  <a:srgbClr val="2D343A"/>
                </a:solidFill>
              </a:defRPr>
            </a:pPr>
            <a:r>
              <a:t>• Shared approach sustained across phases/subjects</a:t>
            </a:r>
          </a:p>
          <a:p>
            <a:pPr>
              <a:spcAft>
                <a:spcPts val="800"/>
              </a:spcAft>
              <a:defRPr sz="1250">
                <a:solidFill>
                  <a:srgbClr val="2D343A"/>
                </a:solidFill>
              </a:defRPr>
            </a:pPr>
            <a:r>
              <a:t>• Stronger outcomes from starting points in foundational learning</a:t>
            </a:r>
          </a:p>
          <a:p>
            <a:pPr>
              <a:spcAft>
                <a:spcPts val="800"/>
              </a:spcAft>
              <a:defRPr sz="1250">
                <a:solidFill>
                  <a:srgbClr val="2D343A"/>
                </a:solidFill>
              </a:defRPr>
            </a:pPr>
            <a:r>
              <a:t>• Governors can trace CPD → changed teaching → pupil impact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98480" y="6446520"/>
            <a:ext cx="82296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320040"/>
            <a:ext cx="22860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b="1">
                <a:solidFill>
                  <a:srgbClr val="2B8787"/>
                </a:solidFill>
              </a:defRPr>
            </a:pPr>
            <a:r>
              <a:t>PRIORITY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78992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C3249"/>
                </a:solidFill>
              </a:defRPr>
            </a:pPr>
            <a:r>
              <a:t>Priority 2 • Inclusion in classrooms and across school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128016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37D"/>
                </a:solidFill>
              </a:defRPr>
            </a:pPr>
            <a:r>
              <a:t>Make the universal offer and graduated response clear, consistently delivered and visible.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729984"/>
            <a:ext cx="12191695" cy="128016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park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840" y="228600"/>
            <a:ext cx="502920" cy="50292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594360" y="1691640"/>
            <a:ext cx="347472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94360" y="1691640"/>
            <a:ext cx="82296" cy="4480560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22960" y="1856232"/>
            <a:ext cx="3063239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Key actions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" y="2331720"/>
            <a:ext cx="3063239" cy="3703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070">
                <a:solidFill>
                  <a:srgbClr val="2D343A"/>
                </a:solidFill>
              </a:defRPr>
            </a:pPr>
            <a:r>
              <a:t>• Publish practical universal offer and route to additional support</a:t>
            </a:r>
          </a:p>
          <a:p>
            <a:pPr>
              <a:spcAft>
                <a:spcPts val="800"/>
              </a:spcAft>
              <a:defRPr sz="1070">
                <a:solidFill>
                  <a:srgbClr val="2D343A"/>
                </a:solidFill>
              </a:defRPr>
            </a:pPr>
            <a:r>
              <a:t>• Sample pupil journeys through Assess–Plan–Do–Review</a:t>
            </a:r>
          </a:p>
          <a:p>
            <a:pPr>
              <a:spcAft>
                <a:spcPts val="800"/>
              </a:spcAft>
              <a:defRPr sz="1070">
                <a:solidFill>
                  <a:srgbClr val="2D343A"/>
                </a:solidFill>
              </a:defRPr>
            </a:pPr>
            <a:r>
              <a:t>• Audit EHCP/SEND recommendations in lessons and transitions</a:t>
            </a:r>
          </a:p>
          <a:p>
            <a:pPr>
              <a:spcAft>
                <a:spcPts val="800"/>
              </a:spcAft>
              <a:defRPr sz="1070">
                <a:solidFill>
                  <a:srgbClr val="2D343A"/>
                </a:solidFill>
              </a:defRPr>
            </a:pPr>
            <a:r>
              <a:t>• Match CPD to current pupil needs</a:t>
            </a:r>
          </a:p>
          <a:p>
            <a:pPr>
              <a:spcAft>
                <a:spcPts val="800"/>
              </a:spcAft>
              <a:defRPr sz="1070">
                <a:solidFill>
                  <a:srgbClr val="2D343A"/>
                </a:solidFill>
              </a:defRPr>
            </a:pPr>
            <a:r>
              <a:t>• Evaluate nurture, pastoral and academic interventions</a:t>
            </a:r>
          </a:p>
          <a:p>
            <a:pPr>
              <a:spcAft>
                <a:spcPts val="800"/>
              </a:spcAft>
              <a:defRPr sz="1070">
                <a:solidFill>
                  <a:srgbClr val="2D343A"/>
                </a:solidFill>
              </a:defRPr>
            </a:pPr>
            <a:r>
              <a:t>• Audit access to clubs, trips, play and lunch</a:t>
            </a:r>
          </a:p>
          <a:p>
            <a:pPr>
              <a:spcAft>
                <a:spcPts val="800"/>
              </a:spcAft>
              <a:defRPr sz="1070">
                <a:solidFill>
                  <a:srgbClr val="2D343A"/>
                </a:solidFill>
              </a:defRPr>
            </a:pPr>
            <a:r>
              <a:t>• Termly vulnerable-pupil review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3400" y="1691640"/>
            <a:ext cx="347472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3400" y="1691640"/>
            <a:ext cx="82296" cy="4480560"/>
          </a:xfrm>
          <a:prstGeom prst="rect">
            <a:avLst/>
          </a:prstGeom>
          <a:solidFill>
            <a:srgbClr val="346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72000" y="1856232"/>
            <a:ext cx="3063239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By Spring 2027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2000" y="2331720"/>
            <a:ext cx="3063239" cy="3703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200">
                <a:solidFill>
                  <a:srgbClr val="2D343A"/>
                </a:solidFill>
              </a:defRPr>
            </a:pPr>
            <a:r>
              <a:t>• Planned provision visible across teaching and the school day</a:t>
            </a:r>
          </a:p>
          <a:p>
            <a:pPr>
              <a:spcAft>
                <a:spcPts val="800"/>
              </a:spcAft>
              <a:defRPr sz="1200">
                <a:solidFill>
                  <a:srgbClr val="2D343A"/>
                </a:solidFill>
              </a:defRPr>
            </a:pPr>
            <a:r>
              <a:t>• TAs promote independence and access to teacher input</a:t>
            </a:r>
          </a:p>
          <a:p>
            <a:pPr>
              <a:spcAft>
                <a:spcPts val="800"/>
              </a:spcAft>
              <a:defRPr sz="1200">
                <a:solidFill>
                  <a:srgbClr val="2D343A"/>
                </a:solidFill>
              </a:defRPr>
            </a:pPr>
            <a:r>
              <a:t>• Interventions show progress or are adjusted</a:t>
            </a:r>
          </a:p>
          <a:p>
            <a:pPr>
              <a:spcAft>
                <a:spcPts val="800"/>
              </a:spcAft>
              <a:defRPr sz="1200">
                <a:solidFill>
                  <a:srgbClr val="2D343A"/>
                </a:solidFill>
              </a:defRPr>
            </a:pPr>
            <a:r>
              <a:t>• Families and pupils can describe support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92440" y="1691640"/>
            <a:ext cx="347472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92440" y="1691640"/>
            <a:ext cx="82296" cy="4480560"/>
          </a:xfrm>
          <a:prstGeom prst="rect">
            <a:avLst/>
          </a:prstGeom>
          <a:solidFill>
            <a:srgbClr val="DAA5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321040" y="1856232"/>
            <a:ext cx="3063239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By Summer 2027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21040" y="2331720"/>
            <a:ext cx="3063239" cy="3703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200">
                <a:solidFill>
                  <a:srgbClr val="2D343A"/>
                </a:solidFill>
              </a:defRPr>
            </a:pPr>
            <a:r>
              <a:t>• SEND, disadvantaged and identified groups show improving trajectories</a:t>
            </a:r>
          </a:p>
          <a:p>
            <a:pPr>
              <a:spcAft>
                <a:spcPts val="800"/>
              </a:spcAft>
              <a:defRPr sz="1200">
                <a:solidFill>
                  <a:srgbClr val="2D343A"/>
                </a:solidFill>
              </a:defRPr>
            </a:pPr>
            <a:r>
              <a:t>• Improved access to learning and enrichment</a:t>
            </a:r>
          </a:p>
          <a:p>
            <a:pPr>
              <a:spcAft>
                <a:spcPts val="800"/>
              </a:spcAft>
              <a:defRPr sz="1200">
                <a:solidFill>
                  <a:srgbClr val="2D343A"/>
                </a:solidFill>
              </a:defRPr>
            </a:pPr>
            <a:r>
              <a:t>• Timely identification and adjustments evidenced across both schools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98480" y="6446520"/>
            <a:ext cx="82296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320040"/>
            <a:ext cx="22860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b="1">
                <a:solidFill>
                  <a:srgbClr val="2B8787"/>
                </a:solidFill>
              </a:defRPr>
            </a:pPr>
            <a:r>
              <a:t>PRIORITY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78992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C3249"/>
                </a:solidFill>
              </a:defRPr>
            </a:pPr>
            <a:r>
              <a:t>Priority 3 • Behaviour for learning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128016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37D"/>
                </a:solidFill>
              </a:defRPr>
            </a:pPr>
            <a:r>
              <a:t>Teach and reinforce behaviours that enable learning, with predictable adult responses and appropriate adjustments.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729984"/>
            <a:ext cx="12191695" cy="128016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park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840" y="228600"/>
            <a:ext cx="502920" cy="50292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594360" y="1691640"/>
            <a:ext cx="347472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94360" y="1691640"/>
            <a:ext cx="82296" cy="4480560"/>
          </a:xfrm>
          <a:prstGeom prst="rect">
            <a:avLst/>
          </a:prstGeom>
          <a:solidFill>
            <a:srgbClr val="DAA5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22960" y="1856232"/>
            <a:ext cx="3063239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Key actions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" y="2331720"/>
            <a:ext cx="3063239" cy="3703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080">
                <a:solidFill>
                  <a:srgbClr val="2D343A"/>
                </a:solidFill>
              </a:defRPr>
            </a:pPr>
            <a:r>
              <a:t>• Define teachable learning behaviours by phase</a:t>
            </a:r>
          </a:p>
          <a:p>
            <a:pPr>
              <a:spcAft>
                <a:spcPts val="800"/>
              </a:spcAft>
              <a:defRPr sz="1080">
                <a:solidFill>
                  <a:srgbClr val="2D343A"/>
                </a:solidFill>
              </a:defRPr>
            </a:pPr>
            <a:r>
              <a:t>• Teach and revisit PARK routines across the whole day</a:t>
            </a:r>
          </a:p>
          <a:p>
            <a:pPr>
              <a:spcAft>
                <a:spcPts val="800"/>
              </a:spcAft>
              <a:defRPr sz="1080">
                <a:solidFill>
                  <a:srgbClr val="2D343A"/>
                </a:solidFill>
              </a:defRPr>
            </a:pPr>
            <a:r>
              <a:t>• Coach proactive classroom management and re-entry after incidents</a:t>
            </a:r>
          </a:p>
          <a:p>
            <a:pPr>
              <a:spcAft>
                <a:spcPts val="800"/>
              </a:spcAft>
              <a:defRPr sz="1080">
                <a:solidFill>
                  <a:srgbClr val="2D343A"/>
                </a:solidFill>
              </a:defRPr>
            </a:pPr>
            <a:r>
              <a:t>• Establish a termly behaviour report</a:t>
            </a:r>
          </a:p>
          <a:p>
            <a:pPr>
              <a:spcAft>
                <a:spcPts val="800"/>
              </a:spcAft>
              <a:defRPr sz="1080">
                <a:solidFill>
                  <a:srgbClr val="2D343A"/>
                </a:solidFill>
              </a:defRPr>
            </a:pPr>
            <a:r>
              <a:t>• Review individual plans and reasonable adjustments</a:t>
            </a:r>
          </a:p>
          <a:p>
            <a:pPr>
              <a:spcAft>
                <a:spcPts val="800"/>
              </a:spcAft>
              <a:defRPr sz="1080">
                <a:solidFill>
                  <a:srgbClr val="2D343A"/>
                </a:solidFill>
              </a:defRPr>
            </a:pPr>
            <a:r>
              <a:t>• Pupil voice on rules, fairness, bullying and belonging</a:t>
            </a:r>
          </a:p>
          <a:p>
            <a:pPr>
              <a:spcAft>
                <a:spcPts val="800"/>
              </a:spcAft>
              <a:defRPr sz="1080">
                <a:solidFill>
                  <a:srgbClr val="2D343A"/>
                </a:solidFill>
              </a:defRPr>
            </a:pPr>
            <a:r>
              <a:t>• Termly governor monitoring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3400" y="1691640"/>
            <a:ext cx="347472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43400" y="1691640"/>
            <a:ext cx="82296" cy="4480560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572000" y="1856232"/>
            <a:ext cx="3063239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By Spring 2027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2000" y="2331720"/>
            <a:ext cx="3063239" cy="3703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250">
                <a:solidFill>
                  <a:srgbClr val="2D343A"/>
                </a:solidFill>
              </a:defRPr>
            </a:pPr>
            <a:r>
              <a:t>• More consistent adult language and routines</a:t>
            </a:r>
          </a:p>
          <a:p>
            <a:pPr>
              <a:spcAft>
                <a:spcPts val="800"/>
              </a:spcAft>
              <a:defRPr sz="1250">
                <a:solidFill>
                  <a:srgbClr val="2D343A"/>
                </a:solidFill>
              </a:defRPr>
            </a:pPr>
            <a:r>
              <a:t>• Patterns reviewed and adjustments made</a:t>
            </a:r>
          </a:p>
          <a:p>
            <a:pPr>
              <a:spcAft>
                <a:spcPts val="800"/>
              </a:spcAft>
              <a:defRPr sz="1250">
                <a:solidFill>
                  <a:srgbClr val="2D343A"/>
                </a:solidFill>
              </a:defRPr>
            </a:pPr>
            <a:r>
              <a:t>• Active participation evident in sampled lessons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92440" y="1691640"/>
            <a:ext cx="347472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92440" y="1691640"/>
            <a:ext cx="82296" cy="4480560"/>
          </a:xfrm>
          <a:prstGeom prst="rect">
            <a:avLst/>
          </a:prstGeom>
          <a:solidFill>
            <a:srgbClr val="346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321040" y="1856232"/>
            <a:ext cx="3063239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C3249"/>
                </a:solidFill>
              </a:defRPr>
            </a:pPr>
            <a:r>
              <a:t>By Summer 2027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21040" y="2331720"/>
            <a:ext cx="3063239" cy="3703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200">
                <a:solidFill>
                  <a:srgbClr val="2D343A"/>
                </a:solidFill>
              </a:defRPr>
            </a:pPr>
            <a:r>
              <a:t>• Sustained improvement in learning time and participation</a:t>
            </a:r>
          </a:p>
          <a:p>
            <a:pPr>
              <a:spcAft>
                <a:spcPts val="800"/>
              </a:spcAft>
              <a:defRPr sz="1200">
                <a:solidFill>
                  <a:srgbClr val="2D343A"/>
                </a:solidFill>
              </a:defRPr>
            </a:pPr>
            <a:r>
              <a:t>• Pupils explain expectations and feel safe</a:t>
            </a:r>
          </a:p>
          <a:p>
            <a:pPr>
              <a:spcAft>
                <a:spcPts val="800"/>
              </a:spcAft>
              <a:defRPr sz="1200">
                <a:solidFill>
                  <a:srgbClr val="2D343A"/>
                </a:solidFill>
              </a:defRPr>
            </a:pPr>
            <a:r>
              <a:t>• Impact of support, restorative follow-up and coaching is demonstrable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98480" y="6446520"/>
            <a:ext cx="82296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320040"/>
            <a:ext cx="22860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b="1">
                <a:solidFill>
                  <a:srgbClr val="2B8787"/>
                </a:solidFill>
              </a:defRPr>
            </a:pPr>
            <a:r>
              <a:t>MONITORING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78992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C3249"/>
                </a:solidFill>
              </a:defRPr>
            </a:pPr>
            <a:r>
              <a:t>How impact will be evidenced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128016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37D"/>
                </a:solidFill>
              </a:defRPr>
            </a:pPr>
            <a:r>
              <a:t>The plan deliberately triangulates evidence rather than relying on a single measure.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729984"/>
            <a:ext cx="12191695" cy="128016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park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840" y="228600"/>
            <a:ext cx="502920" cy="50292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5800" y="1737360"/>
            <a:ext cx="342900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5800" y="1737360"/>
            <a:ext cx="82296" cy="1600200"/>
          </a:xfrm>
          <a:prstGeom prst="rect">
            <a:avLst/>
          </a:prstGeom>
          <a:solidFill>
            <a:srgbClr val="346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14400" y="1901952"/>
            <a:ext cx="30175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C3249"/>
                </a:solidFill>
              </a:defRPr>
            </a:pPr>
            <a:r>
              <a:t>Teaching evidence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2331720"/>
            <a:ext cx="301752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r>
              <a:t>Learning walks • observations • work scrutiny • pupil interviews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80560" y="1737360"/>
            <a:ext cx="342900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480560" y="1737360"/>
            <a:ext cx="82296" cy="1600200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09160" y="1901952"/>
            <a:ext cx="30175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C3249"/>
                </a:solidFill>
              </a:defRPr>
            </a:pPr>
            <a:r>
              <a:t>Pupil outcomes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9160" y="2331720"/>
            <a:ext cx="301752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r>
              <a:t>Starting points • progress trajectories • intervention entry/exit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275320" y="1737360"/>
            <a:ext cx="342900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275320" y="1737360"/>
            <a:ext cx="82296" cy="1600200"/>
          </a:xfrm>
          <a:prstGeom prst="rect">
            <a:avLst/>
          </a:prstGeom>
          <a:solidFill>
            <a:srgbClr val="548E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503920" y="1901952"/>
            <a:ext cx="30175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C3249"/>
                </a:solidFill>
              </a:defRPr>
            </a:pPr>
            <a:r>
              <a:t>Inclusion evidence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503920" y="2331720"/>
            <a:ext cx="301752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r>
              <a:t>Plans → provision sampling • APDR cycles • family/pupil voice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3703320"/>
            <a:ext cx="342900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685800" y="3703320"/>
            <a:ext cx="82296" cy="1600200"/>
          </a:xfrm>
          <a:prstGeom prst="rect">
            <a:avLst/>
          </a:prstGeom>
          <a:solidFill>
            <a:srgbClr val="DAA5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14400" y="3867911"/>
            <a:ext cx="30175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C3249"/>
                </a:solidFill>
              </a:defRPr>
            </a:pPr>
            <a:r>
              <a:t>Behaviour evidence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4400" y="4297680"/>
            <a:ext cx="301752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r>
              <a:t>Incident trends • low-level disruption • participation • safety/belonging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480560" y="3703320"/>
            <a:ext cx="342900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4480560" y="3703320"/>
            <a:ext cx="82296" cy="1600200"/>
          </a:xfrm>
          <a:prstGeom prst="rect">
            <a:avLst/>
          </a:prstGeom>
          <a:solidFill>
            <a:srgbClr val="B848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4709160" y="3867911"/>
            <a:ext cx="30175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C3249"/>
                </a:solidFill>
              </a:defRPr>
            </a:pPr>
            <a:r>
              <a:t>Staff development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709160" y="4297680"/>
            <a:ext cx="301752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r>
              <a:t>CPD logs • coaching notes • follow-up visits • changed practice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275320" y="3703320"/>
            <a:ext cx="342900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A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8275320" y="3703320"/>
            <a:ext cx="82296" cy="1600200"/>
          </a:xfrm>
          <a:prstGeom prst="rect">
            <a:avLst/>
          </a:prstGeom>
          <a:solidFill>
            <a:srgbClr val="1C32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8503920" y="3867911"/>
            <a:ext cx="30175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1C3249"/>
                </a:solidFill>
              </a:defRPr>
            </a:pPr>
            <a:r>
              <a:t>Governor assurance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503920" y="4297680"/>
            <a:ext cx="301752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150">
                <a:solidFill>
                  <a:srgbClr val="2D343A"/>
                </a:solidFill>
              </a:defRPr>
            </a:pPr>
            <a:r>
              <a:t>Visit notes • minutes • questions • decisions • follow-up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698480" y="6446520"/>
            <a:ext cx="82296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320040"/>
            <a:ext cx="22860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b="1">
                <a:solidFill>
                  <a:srgbClr val="2B8787"/>
                </a:solidFill>
              </a:defRPr>
            </a:pPr>
            <a:r>
              <a:t>TIMELINE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78992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C3249"/>
                </a:solidFill>
              </a:defRPr>
            </a:pPr>
            <a:r>
              <a:t>The improvement journey across 2026/27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128016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69737D"/>
                </a:solidFill>
              </a:defRPr>
            </a:pPr>
            <a:r>
              <a:t>Autumn establishes clarity and baselines; Spring tests consistency; Summer evaluates sustained impact.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729984"/>
            <a:ext cx="12191695" cy="128016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park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840" y="228600"/>
            <a:ext cx="502920" cy="50292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731520" y="1828800"/>
            <a:ext cx="3429000" cy="3429000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34699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731520" y="1828800"/>
            <a:ext cx="3429000" cy="594360"/>
          </a:xfrm>
          <a:prstGeom prst="rect">
            <a:avLst/>
          </a:prstGeom>
          <a:solidFill>
            <a:srgbClr val="346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AUTUMN 2026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0120" y="2697480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000" b="1">
                <a:solidFill>
                  <a:srgbClr val="1C3249"/>
                </a:solidFill>
              </a:defRPr>
            </a:pPr>
            <a:r>
              <a:t>Define &amp; baseline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2155" y="3184092"/>
            <a:ext cx="2947730" cy="86177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50">
                <a:solidFill>
                  <a:srgbClr val="2D343A"/>
                </a:solidFill>
              </a:defRPr>
            </a:pPr>
            <a:endParaRPr lang="en-GB" dirty="0"/>
          </a:p>
          <a:p>
            <a:pPr algn="ctr">
              <a:defRPr sz="1250">
                <a:solidFill>
                  <a:srgbClr val="2D343A"/>
                </a:solidFill>
              </a:defRPr>
            </a:pPr>
            <a:r>
              <a:rPr dirty="0"/>
              <a:t>Agree frameworks, teach routines, </a:t>
            </a:r>
            <a:endParaRPr lang="en-GB" dirty="0"/>
          </a:p>
          <a:p>
            <a:pPr algn="ctr">
              <a:defRPr sz="1250">
                <a:solidFill>
                  <a:srgbClr val="2D343A"/>
                </a:solidFill>
              </a:defRPr>
            </a:pPr>
            <a:r>
              <a:rPr dirty="0"/>
              <a:t>establish starting points, publish universal </a:t>
            </a:r>
            <a:endParaRPr lang="en-GB" dirty="0"/>
          </a:p>
          <a:p>
            <a:pPr algn="ctr">
              <a:defRPr sz="1250">
                <a:solidFill>
                  <a:srgbClr val="2D343A"/>
                </a:solidFill>
              </a:defRPr>
            </a:pPr>
            <a:r>
              <a:rPr dirty="0"/>
              <a:t>offer and align recording.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526280" y="1828800"/>
            <a:ext cx="3429000" cy="3429000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2B878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526280" y="1828800"/>
            <a:ext cx="3429000" cy="594360"/>
          </a:xfrm>
          <a:prstGeom prst="rect">
            <a:avLst/>
          </a:prstGeom>
          <a:solidFill>
            <a:srgbClr val="2B878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SPRING 2027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54880" y="2697480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000" b="1">
                <a:solidFill>
                  <a:srgbClr val="1C3249"/>
                </a:solidFill>
              </a:defRPr>
            </a:pPr>
            <a:r>
              <a:t>Embed &amp; adjust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25745" y="3297516"/>
            <a:ext cx="2830069" cy="66941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50">
                <a:solidFill>
                  <a:srgbClr val="2D343A"/>
                </a:solidFill>
              </a:defRPr>
            </a:pPr>
            <a:r>
              <a:rPr dirty="0"/>
              <a:t>Repeat sampling, coach practice, review </a:t>
            </a:r>
            <a:endParaRPr lang="en-GB" dirty="0"/>
          </a:p>
          <a:p>
            <a:pPr algn="ctr">
              <a:defRPr sz="1250">
                <a:solidFill>
                  <a:srgbClr val="2D343A"/>
                </a:solidFill>
              </a:defRPr>
            </a:pPr>
            <a:r>
              <a:rPr dirty="0"/>
              <a:t>interventions and </a:t>
            </a:r>
            <a:r>
              <a:rPr dirty="0" err="1"/>
              <a:t>behaviour</a:t>
            </a:r>
            <a:r>
              <a:rPr dirty="0"/>
              <a:t> patterns, </a:t>
            </a:r>
            <a:endParaRPr lang="en-GB" dirty="0"/>
          </a:p>
          <a:p>
            <a:pPr algn="ctr">
              <a:defRPr sz="1250">
                <a:solidFill>
                  <a:srgbClr val="2D343A"/>
                </a:solidFill>
              </a:defRPr>
            </a:pPr>
            <a:r>
              <a:rPr dirty="0"/>
              <a:t>adjust provision where needed.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321040" y="1828800"/>
            <a:ext cx="3429000" cy="3429000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DAA5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321040" y="1828800"/>
            <a:ext cx="3429000" cy="594360"/>
          </a:xfrm>
          <a:prstGeom prst="rect">
            <a:avLst/>
          </a:prstGeom>
          <a:solidFill>
            <a:srgbClr val="DAA5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SUMMER 2027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549640" y="2697480"/>
            <a:ext cx="2971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000" b="1">
                <a:solidFill>
                  <a:srgbClr val="1C3249"/>
                </a:solidFill>
              </a:defRPr>
            </a:pPr>
            <a:r>
              <a:t>Sustain &amp; evidence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411314" y="3337560"/>
            <a:ext cx="3248453" cy="66941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50">
                <a:solidFill>
                  <a:srgbClr val="2D343A"/>
                </a:solidFill>
              </a:defRPr>
            </a:pPr>
            <a:r>
              <a:rPr dirty="0"/>
              <a:t>Demonstrate stronger participation, outcomes,</a:t>
            </a:r>
            <a:endParaRPr lang="en-GB" dirty="0"/>
          </a:p>
          <a:p>
            <a:pPr algn="ctr">
              <a:defRPr sz="1250">
                <a:solidFill>
                  <a:srgbClr val="2D343A"/>
                </a:solidFill>
              </a:defRPr>
            </a:pPr>
            <a:r>
              <a:rPr dirty="0"/>
              <a:t> inclusion and safety; </a:t>
            </a:r>
            <a:endParaRPr lang="en-GB" dirty="0"/>
          </a:p>
          <a:p>
            <a:pPr algn="ctr">
              <a:defRPr sz="1250">
                <a:solidFill>
                  <a:srgbClr val="2D343A"/>
                </a:solidFill>
              </a:defRPr>
            </a:pPr>
            <a:r>
              <a:rPr dirty="0"/>
              <a:t>trace actions and CPD to pupil impact.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98480" y="6446520"/>
            <a:ext cx="82296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D90116-B237-61AD-7784-71F4C68CB4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2323" y="457200"/>
            <a:ext cx="396735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971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2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rk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7800" y="640080"/>
            <a:ext cx="1645920" cy="16459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97280" y="2606040"/>
            <a:ext cx="996696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3000" b="1">
                <a:solidFill>
                  <a:srgbClr val="FFFFFF"/>
                </a:solidFill>
              </a:defRPr>
            </a:pPr>
            <a:r>
              <a:t>2026/27: clarity → consistency → impact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953</Words>
  <Application>Microsoft Office PowerPoint</Application>
  <PresentationFormat>Widescreen</PresentationFormat>
  <Paragraphs>154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Alex Sutcliffe</dc:creator>
  <cp:keywords/>
  <dc:description>generated using python-pptx</dc:description>
  <cp:lastModifiedBy>Alex Sutcliffe</cp:lastModifiedBy>
  <cp:revision>1</cp:revision>
  <dcterms:created xsi:type="dcterms:W3CDTF">2013-01-27T09:14:16Z</dcterms:created>
  <dcterms:modified xsi:type="dcterms:W3CDTF">2026-10-04T12:52:52Z</dcterms:modified>
  <cp:category/>
</cp:coreProperties>
</file>